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8" r:id="rId5"/>
    <p:sldId id="277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8" r:id="rId17"/>
    <p:sldId id="267" r:id="rId18"/>
    <p:sldId id="269" r:id="rId19"/>
    <p:sldId id="270" r:id="rId20"/>
    <p:sldId id="271" r:id="rId21"/>
    <p:sldId id="272" r:id="rId22"/>
    <p:sldId id="273" r:id="rId23"/>
    <p:sldId id="274" r:id="rId24"/>
    <p:sldId id="280" r:id="rId25"/>
    <p:sldId id="281" r:id="rId26"/>
    <p:sldId id="282" r:id="rId27"/>
    <p:sldId id="283" r:id="rId28"/>
    <p:sldId id="284" r:id="rId29"/>
    <p:sldId id="285" r:id="rId30"/>
    <p:sldId id="287" r:id="rId31"/>
    <p:sldId id="286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14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81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99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633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50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706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005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11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61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33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558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46442-9556-462C-BC9B-A01EBCEDD0A8}" type="datetimeFigureOut">
              <a:rPr lang="ru-RU" smtClean="0"/>
              <a:t>27.09.2021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1F644-8B9F-4C91-B96D-2F0D67F47E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36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955800"/>
            <a:ext cx="9144000" cy="4470400"/>
          </a:xfrm>
        </p:spPr>
        <p:txBody>
          <a:bodyPr/>
          <a:lstStyle/>
          <a:p>
            <a:pPr algn="just"/>
            <a:r>
              <a:rPr lang="ru-RU" dirty="0" smtClean="0"/>
              <a:t>1. Гражданское право как отрасль российского права</a:t>
            </a:r>
          </a:p>
          <a:p>
            <a:pPr algn="just"/>
            <a:r>
              <a:rPr lang="ru-RU" dirty="0" smtClean="0"/>
              <a:t>2. </a:t>
            </a:r>
            <a:r>
              <a:rPr lang="ru-RU" dirty="0"/>
              <a:t>Понятие гражданской </a:t>
            </a:r>
            <a:r>
              <a:rPr lang="ru-RU" dirty="0" err="1" smtClean="0"/>
              <a:t>правосубъектности</a:t>
            </a:r>
            <a:r>
              <a:rPr lang="ru-RU" dirty="0" smtClean="0"/>
              <a:t>. </a:t>
            </a:r>
            <a:r>
              <a:rPr lang="ru-RU" dirty="0"/>
              <a:t>Правоспособность </a:t>
            </a:r>
            <a:r>
              <a:rPr lang="ru-RU" dirty="0" smtClean="0"/>
              <a:t>граждан. Дееспособность </a:t>
            </a:r>
            <a:r>
              <a:rPr lang="ru-RU" dirty="0"/>
              <a:t>граждан.</a:t>
            </a:r>
          </a:p>
          <a:p>
            <a:pPr algn="just"/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Опека и попечительство.</a:t>
            </a:r>
          </a:p>
          <a:p>
            <a:pPr algn="just"/>
            <a:r>
              <a:rPr lang="ru-RU" dirty="0"/>
              <a:t>4</a:t>
            </a:r>
            <a:r>
              <a:rPr lang="ru-RU" dirty="0" smtClean="0"/>
              <a:t>. </a:t>
            </a:r>
            <a:r>
              <a:rPr lang="ru-RU" dirty="0"/>
              <a:t>Имя и место жительства гражданина. Акты гражданского состояния.</a:t>
            </a:r>
          </a:p>
          <a:p>
            <a:pPr algn="just"/>
            <a:r>
              <a:rPr lang="ru-RU" dirty="0"/>
              <a:t>5</a:t>
            </a:r>
            <a:r>
              <a:rPr lang="ru-RU" dirty="0" smtClean="0"/>
              <a:t>. </a:t>
            </a:r>
            <a:r>
              <a:rPr lang="ru-RU" dirty="0"/>
              <a:t>Безвестное отсутствие. Объявление гражданина умершим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6. Юридические лица: понятие, признаки, виды.</a:t>
            </a:r>
            <a:endParaRPr lang="ru-RU" dirty="0"/>
          </a:p>
          <a:p>
            <a:pPr algn="just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15901"/>
            <a:ext cx="9144793" cy="1536699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215901"/>
            <a:ext cx="9144000" cy="1435100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34934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7999"/>
            <a:ext cx="10515600" cy="330201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</a:pPr>
            <a:r>
              <a:rPr lang="ru-RU" sz="36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ru-RU" sz="3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Правоспособность граждан.</a:t>
            </a:r>
            <a:br>
              <a:rPr lang="ru-RU" sz="3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4900"/>
            <a:ext cx="10515600" cy="5072063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     </a:t>
            </a:r>
            <a:r>
              <a:rPr lang="ru-RU" sz="3600" b="1" dirty="0" smtClean="0"/>
              <a:t>Статья </a:t>
            </a:r>
            <a:r>
              <a:rPr lang="ru-RU" sz="3600" b="1" dirty="0"/>
              <a:t>17. Правоспособность гражданина</a:t>
            </a:r>
            <a:endParaRPr lang="ru-RU" sz="3600" dirty="0"/>
          </a:p>
          <a:p>
            <a:pPr marL="0" indent="0">
              <a:buNone/>
            </a:pPr>
            <a:endParaRPr lang="ru-RU" sz="3600" dirty="0"/>
          </a:p>
          <a:p>
            <a:pPr marL="514350" indent="-514350" algn="just">
              <a:buAutoNum type="arabicPeriod"/>
            </a:pPr>
            <a:r>
              <a:rPr lang="ru-RU" sz="3600" dirty="0" smtClean="0"/>
              <a:t>Способность </a:t>
            </a:r>
            <a:r>
              <a:rPr lang="ru-RU" sz="3600" dirty="0"/>
              <a:t>иметь гражданские права и нести обязанности (гражданская правоспособность) признается в равной мере за всеми гражданами</a:t>
            </a:r>
            <a:r>
              <a:rPr lang="ru-RU" sz="3600" dirty="0" smtClean="0"/>
              <a:t>.</a:t>
            </a:r>
          </a:p>
          <a:p>
            <a:pPr marL="514350" indent="-514350" algn="just">
              <a:buAutoNum type="arabicPeriod"/>
            </a:pPr>
            <a:endParaRPr lang="ru-RU" sz="3600" dirty="0"/>
          </a:p>
          <a:p>
            <a:pPr marL="0" indent="0" algn="just">
              <a:buNone/>
            </a:pPr>
            <a:r>
              <a:rPr lang="ru-RU" sz="3600" dirty="0"/>
              <a:t>2. Правоспособность гражданина возникает в момент его рождения и прекращается смертью.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097724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3201"/>
            <a:ext cx="10515600" cy="723900"/>
          </a:xfrm>
        </p:spPr>
        <p:txBody>
          <a:bodyPr>
            <a:normAutofit fontScale="90000"/>
          </a:bodyPr>
          <a:lstStyle/>
          <a:p>
            <a:pPr marL="228600" lvl="0">
              <a:spcBef>
                <a:spcPts val="1000"/>
              </a:spcBef>
            </a:pPr>
            <a:r>
              <a:rPr lang="ru-RU" sz="29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+mn-cs"/>
              </a:rPr>
              <a:t>Содержание правоспособности граждан (ст.18 ГК РФ)</a:t>
            </a:r>
            <a:r>
              <a:rPr lang="ru-RU" sz="2100" dirty="0">
                <a:solidFill>
                  <a:prstClr val="black"/>
                </a:solidFill>
                <a:latin typeface="Verdana" panose="020B0604030504040204" pitchFamily="34" charset="0"/>
                <a:ea typeface="+mn-ea"/>
                <a:cs typeface="+mn-cs"/>
              </a:rPr>
              <a:t/>
            </a:r>
            <a:br>
              <a:rPr lang="ru-RU" sz="2100" dirty="0">
                <a:solidFill>
                  <a:prstClr val="black"/>
                </a:solidFill>
                <a:latin typeface="Verdana" panose="020B0604030504040204" pitchFamily="34" charset="0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4900"/>
            <a:ext cx="10515600" cy="5524500"/>
          </a:xfrm>
        </p:spPr>
        <p:txBody>
          <a:bodyPr>
            <a:normAutofit fontScale="92500" lnSpcReduction="10000"/>
          </a:bodyPr>
          <a:lstStyle/>
          <a:p>
            <a:pPr indent="0" algn="just">
              <a:buNone/>
            </a:pPr>
            <a:r>
              <a:rPr lang="ru-RU" b="1" dirty="0" smtClean="0">
                <a:latin typeface="Arial" panose="020B0604020202020204" pitchFamily="34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</a:rPr>
              <a:t>Граждане </a:t>
            </a:r>
            <a:r>
              <a:rPr lang="ru-RU" b="1" dirty="0" smtClean="0">
                <a:latin typeface="Times New Roman" panose="02020603050405020304" pitchFamily="18" charset="0"/>
              </a:rPr>
              <a:t>могут: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</a:rPr>
              <a:t>иметь имущество на праве собственности; </a:t>
            </a:r>
            <a:endParaRPr lang="ru-RU" dirty="0" smtClean="0">
              <a:latin typeface="Times New Roman" panose="02020603050405020304" pitchFamily="18" charset="0"/>
            </a:endParaRP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</a:rPr>
              <a:t>наследовать </a:t>
            </a:r>
            <a:r>
              <a:rPr lang="ru-RU" dirty="0">
                <a:latin typeface="Times New Roman" panose="02020603050405020304" pitchFamily="18" charset="0"/>
              </a:rPr>
              <a:t>и завещать имущество; </a:t>
            </a:r>
            <a:endParaRPr lang="ru-RU" dirty="0" smtClean="0">
              <a:latin typeface="Times New Roman" panose="02020603050405020304" pitchFamily="18" charset="0"/>
            </a:endParaRP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</a:rPr>
              <a:t>заниматься </a:t>
            </a:r>
            <a:r>
              <a:rPr lang="ru-RU" dirty="0">
                <a:latin typeface="Times New Roman" panose="02020603050405020304" pitchFamily="18" charset="0"/>
              </a:rPr>
              <a:t>предпринимательской и любой иной не запрещенной законом деятельностью; </a:t>
            </a:r>
            <a:endParaRPr lang="ru-RU" dirty="0" smtClean="0">
              <a:latin typeface="Times New Roman" panose="02020603050405020304" pitchFamily="18" charset="0"/>
            </a:endParaRP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</a:rPr>
              <a:t>создавать </a:t>
            </a:r>
            <a:r>
              <a:rPr lang="ru-RU" dirty="0">
                <a:latin typeface="Times New Roman" panose="02020603050405020304" pitchFamily="18" charset="0"/>
              </a:rPr>
              <a:t>юридические лица самостоятельно или совместно с другими гражданами и юридическими лицами</a:t>
            </a:r>
            <a:r>
              <a:rPr lang="ru-RU" dirty="0" smtClean="0">
                <a:latin typeface="Times New Roman" panose="02020603050405020304" pitchFamily="18" charset="0"/>
              </a:rPr>
              <a:t>;</a:t>
            </a: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</a:rPr>
              <a:t>совершать любые не противоречащие закону сделки и участвовать в обязательствах; избирать место жительства; </a:t>
            </a:r>
            <a:endParaRPr lang="ru-RU" dirty="0" smtClean="0">
              <a:latin typeface="Times New Roman" panose="02020603050405020304" pitchFamily="18" charset="0"/>
            </a:endParaRP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</a:rPr>
              <a:t>иметь </a:t>
            </a:r>
            <a:r>
              <a:rPr lang="ru-RU" dirty="0">
                <a:latin typeface="Times New Roman" panose="02020603050405020304" pitchFamily="18" charset="0"/>
              </a:rPr>
              <a:t>права авторов произведений науки, литературы и искусства, изобретений и иных охраняемых законом результатов интеллектуальной деятельности; </a:t>
            </a:r>
            <a:endParaRPr lang="ru-RU" dirty="0" smtClean="0">
              <a:latin typeface="Times New Roman" panose="02020603050405020304" pitchFamily="18" charset="0"/>
            </a:endParaRPr>
          </a:p>
          <a:p>
            <a:pPr indent="342900" algn="just"/>
            <a:r>
              <a:rPr lang="ru-RU" dirty="0" smtClean="0">
                <a:latin typeface="Times New Roman" panose="02020603050405020304" pitchFamily="18" charset="0"/>
              </a:rPr>
              <a:t>иметь </a:t>
            </a:r>
            <a:r>
              <a:rPr lang="ru-RU" dirty="0">
                <a:latin typeface="Times New Roman" panose="02020603050405020304" pitchFamily="18" charset="0"/>
              </a:rPr>
              <a:t>иные имущественные и личные неимущественные права.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023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7001"/>
            <a:ext cx="10515600" cy="901700"/>
          </a:xfrm>
        </p:spPr>
        <p:txBody>
          <a:bodyPr>
            <a:noAutofit/>
          </a:bodyPr>
          <a:lstStyle/>
          <a:p>
            <a:pPr lvl="0" algn="ctr">
              <a:spcBef>
                <a:spcPts val="1000"/>
              </a:spcBef>
            </a:pPr>
            <a:r>
              <a:rPr lang="ru-RU" sz="36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ru-RU" sz="3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Дееспособность </a:t>
            </a:r>
            <a:r>
              <a:rPr lang="ru-RU" sz="36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граждан (ст.21 ГК РФ)</a:t>
            </a:r>
            <a:r>
              <a:rPr lang="ru-RU" sz="3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346700"/>
          </a:xfrm>
        </p:spPr>
        <p:txBody>
          <a:bodyPr/>
          <a:lstStyle/>
          <a:p>
            <a:pPr algn="just"/>
            <a:r>
              <a:rPr lang="ru-RU" sz="3600" dirty="0"/>
              <a:t>Способность гражданина своими действиями приобретать и осуществлять гражданские права, создавать для себя гражданские обязанности и исполнять их (гражданская дееспособность) возникает в полном объеме с наступлением совершеннолетия, то есть по достижении восемнадцатилетнего возраста.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057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95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5224463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Элементами содержания дееспособности являются: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Сделкоспособность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возможность самостоятельного заключения сделок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Деликтоспособность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возможность нести самостоятельную имущественную ответственность.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4780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8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0300"/>
            <a:ext cx="10515600" cy="5046663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Дееспособность возникает в полном объеме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 наступлением совершеннолетия (с 18 лет) – п.1ст.21 ГК.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Допускаются 2 исключения: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Вступление в брак лицом, не достигшим 18 лет (дееспособность – со времени вступления в брак).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2. Эмансипация (ст.27 ГК) – объявление несовершеннолетнего, достигшего 16 лет, если он работает по трудовому договору или с согласия родителей занимается предпринимательской деятельностью, полностью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дееспособным.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543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95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199063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Дееспособность различается: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Полная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наступает с 18 лет.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Частичная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ст.28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ГК: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 6 до 14 лет -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дееспособность малолетних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14 лет до 18 лет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049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03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>
            <a:normAutofit/>
          </a:bodyPr>
          <a:lstStyle/>
          <a:p>
            <a:r>
              <a:rPr lang="ru-RU" sz="3200" dirty="0"/>
              <a:t>Малолетние в возрасте от </a:t>
            </a:r>
            <a:r>
              <a:rPr lang="ru-RU" sz="3200" b="1" dirty="0"/>
              <a:t>шести до четырнадцати лет </a:t>
            </a:r>
            <a:r>
              <a:rPr lang="ru-RU" sz="3200" dirty="0"/>
              <a:t>вправе самостоятельно совершать:</a:t>
            </a:r>
          </a:p>
          <a:p>
            <a:pPr marL="0" indent="0">
              <a:buNone/>
            </a:pPr>
            <a:r>
              <a:rPr lang="ru-RU" sz="3200" dirty="0"/>
              <a:t>1) мелкие бытовые сделки;</a:t>
            </a:r>
          </a:p>
          <a:p>
            <a:pPr marL="0" indent="0">
              <a:buNone/>
            </a:pPr>
            <a:r>
              <a:rPr lang="ru-RU" sz="3200" dirty="0"/>
              <a:t>2) сделки, направленные на безвозмездное получение выгоды, не требующие нотариального удостоверения либо государственной регистрации;</a:t>
            </a:r>
          </a:p>
          <a:p>
            <a:pPr marL="0" indent="0">
              <a:buNone/>
            </a:pPr>
            <a:r>
              <a:rPr lang="ru-RU" sz="3200" dirty="0"/>
              <a:t>3) сделки по распоряжению средствами, предоставленными законным представителем или с согласия последнего третьим лицом для определенной цели или для свободного распоряжения.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88069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57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4100"/>
            <a:ext cx="10515600" cy="5122863"/>
          </a:xfrm>
        </p:spPr>
        <p:txBody>
          <a:bodyPr>
            <a:normAutofit fontScale="92500" lnSpcReduction="10000"/>
          </a:bodyPr>
          <a:lstStyle/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</a:rPr>
              <a:t>Несовершеннолетние </a:t>
            </a:r>
            <a:r>
              <a:rPr lang="ru-RU" dirty="0">
                <a:latin typeface="Times New Roman" panose="02020603050405020304" pitchFamily="18" charset="0"/>
              </a:rPr>
              <a:t>в возрасте от </a:t>
            </a:r>
            <a:r>
              <a:rPr lang="ru-RU" b="1" dirty="0">
                <a:latin typeface="Times New Roman" panose="02020603050405020304" pitchFamily="18" charset="0"/>
              </a:rPr>
              <a:t>четырнадцати до восемнадцати лет </a:t>
            </a:r>
            <a:r>
              <a:rPr lang="ru-RU" dirty="0">
                <a:latin typeface="Times New Roman" panose="02020603050405020304" pitchFamily="18" charset="0"/>
              </a:rPr>
              <a:t>вправе самостоятельно, без согласия родителей, усыновителей и попечителя: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pPr indent="0" algn="just">
              <a:buNone/>
            </a:pPr>
            <a:r>
              <a:rPr lang="ru-RU" dirty="0">
                <a:latin typeface="Times New Roman" panose="02020603050405020304" pitchFamily="18" charset="0"/>
              </a:rPr>
              <a:t>1) распоряжаться своими заработком, стипендией и иными доходами;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pPr indent="0" algn="just">
              <a:buNone/>
            </a:pPr>
            <a:r>
              <a:rPr lang="ru-RU" dirty="0">
                <a:latin typeface="Times New Roman" panose="02020603050405020304" pitchFamily="18" charset="0"/>
              </a:rPr>
              <a:t>2) осуществлять права автора произведения науки, литературы или искусства, изобретения или иного охраняемого законом результата своей интеллектуальной деятельности;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pPr indent="0" algn="just">
              <a:buNone/>
            </a:pPr>
            <a:r>
              <a:rPr lang="ru-RU" dirty="0">
                <a:latin typeface="Times New Roman" panose="02020603050405020304" pitchFamily="18" charset="0"/>
              </a:rPr>
              <a:t>3) в соответствии с законом вносить вклады в кредитные организации и распоряжаться ими;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</a:rPr>
              <a:t>) совершать мелкие бытовые сделки и иные сделки, предусмотренные </a:t>
            </a:r>
            <a:r>
              <a:rPr lang="ru-RU" dirty="0" smtClean="0">
                <a:latin typeface="Times New Roman" panose="02020603050405020304" pitchFamily="18" charset="0"/>
              </a:rPr>
              <a:t>для малолетних.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</a:rPr>
              <a:t>5) по </a:t>
            </a:r>
            <a:r>
              <a:rPr lang="ru-RU" dirty="0">
                <a:latin typeface="Times New Roman" panose="02020603050405020304" pitchFamily="18" charset="0"/>
              </a:rPr>
              <a:t>достижении </a:t>
            </a:r>
            <a:r>
              <a:rPr lang="ru-RU" b="1" dirty="0">
                <a:latin typeface="Times New Roman" panose="02020603050405020304" pitchFamily="18" charset="0"/>
              </a:rPr>
              <a:t>шестнадцати лет </a:t>
            </a:r>
            <a:r>
              <a:rPr lang="ru-RU" dirty="0">
                <a:latin typeface="Times New Roman" panose="02020603050405020304" pitchFamily="18" charset="0"/>
              </a:rPr>
              <a:t>несовершеннолетние также вправе быть членами кооперативов в соответствии с законами о кооперативах.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7899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10515600" cy="939800"/>
          </a:xfrm>
        </p:spPr>
        <p:txBody>
          <a:bodyPr>
            <a:normAutofit fontScale="90000"/>
          </a:bodyPr>
          <a:lstStyle/>
          <a:p>
            <a:pPr indent="342900"/>
            <a:r>
              <a:rPr lang="ru-RU" sz="3100" b="1" dirty="0">
                <a:latin typeface="Arial" panose="020B0604020202020204" pitchFamily="34" charset="0"/>
              </a:rPr>
              <a:t>Ограничение дееспособности гражданина</a:t>
            </a:r>
            <a:r>
              <a:rPr lang="ru-RU" sz="3100" b="0" dirty="0" smtClean="0">
                <a:effectLst/>
                <a:latin typeface="Verdana" panose="020B0604030504040204" pitchFamily="34" charset="0"/>
              </a:rPr>
              <a:t/>
            </a:r>
            <a:br>
              <a:rPr lang="ru-RU" sz="3100" b="0" dirty="0" smtClean="0">
                <a:effectLst/>
                <a:latin typeface="Verdana" panose="020B0604030504040204" pitchFamily="34" charset="0"/>
              </a:rPr>
            </a:br>
            <a:r>
              <a:rPr lang="ru-RU" dirty="0">
                <a:latin typeface="Times New Roman" panose="02020603050405020304" pitchFamily="18" charset="0"/>
              </a:rPr>
              <a:t> </a:t>
            </a:r>
            <a:r>
              <a:rPr lang="ru-RU" sz="3600" b="0" dirty="0" smtClean="0">
                <a:effectLst/>
                <a:latin typeface="Verdana" panose="020B0604030504040204" pitchFamily="34" charset="0"/>
              </a:rPr>
              <a:t/>
            </a:r>
            <a:br>
              <a:rPr lang="ru-RU" sz="3600" b="0" dirty="0" smtClean="0">
                <a:effectLst/>
                <a:latin typeface="Verdana" panose="020B060403050404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511800"/>
          </a:xfrm>
        </p:spPr>
        <p:txBody>
          <a:bodyPr/>
          <a:lstStyle/>
          <a:p>
            <a:pPr algn="just"/>
            <a:r>
              <a:rPr lang="ru-RU" dirty="0"/>
              <a:t>1. Гражданин, который вследствие </a:t>
            </a:r>
            <a:r>
              <a:rPr lang="ru-RU" b="1" dirty="0"/>
              <a:t>пристрастия к азартным играм, злоупотребления спиртными напитками или наркотическими средствами </a:t>
            </a:r>
            <a:r>
              <a:rPr lang="ru-RU" dirty="0"/>
              <a:t>ставит свою семью в тяжелое материальное положение, может быть ограничен судом в </a:t>
            </a:r>
            <a:r>
              <a:rPr lang="ru-RU" dirty="0" smtClean="0"/>
              <a:t>дееспособности. Над </a:t>
            </a:r>
            <a:r>
              <a:rPr lang="ru-RU" dirty="0"/>
              <a:t>ним устанавливается попечительство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Гражданин, который вследствие </a:t>
            </a:r>
            <a:r>
              <a:rPr lang="ru-RU" b="1" dirty="0"/>
              <a:t>психического расстройства </a:t>
            </a:r>
            <a:r>
              <a:rPr lang="ru-RU" dirty="0"/>
              <a:t>может понимать значение своих действий или руководить ими лишь при помощи других лиц, может быть ограничен судом в дееспособности в порядке, установленном гражданским процессуальным законодательством. Над ним устанавливается </a:t>
            </a:r>
            <a:r>
              <a:rPr lang="ru-RU" dirty="0" smtClean="0"/>
              <a:t>попечительство (изменение с 2012 года)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9528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52244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Статья 29. Признание гражданина недееспособным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Гражданин</a:t>
            </a:r>
            <a:r>
              <a:rPr lang="ru-RU" dirty="0"/>
              <a:t>, который вследствие </a:t>
            </a:r>
            <a:r>
              <a:rPr lang="ru-RU" b="1" dirty="0"/>
              <a:t>психического расстройства </a:t>
            </a:r>
            <a:r>
              <a:rPr lang="ru-RU" dirty="0"/>
              <a:t>не может понимать значения своих действий или руководить ими, может быть признан судом недееспособным в порядке, установленном гражданским процессуальным законодательством.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Над </a:t>
            </a:r>
            <a:r>
              <a:rPr lang="ru-RU" dirty="0"/>
              <a:t>ним устанавливается опека.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08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66914" y="103188"/>
            <a:ext cx="5119687" cy="13144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000000"/>
                </a:solidFill>
              </a:rPr>
              <a:t>Гражданское право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6248400" cy="4648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это система правовых норм, которые регулируют на началах равенства имущественные отношения и личные неимущественные отношения</a:t>
            </a:r>
          </a:p>
          <a:p>
            <a:pPr algn="ctr" eaLnBrk="1" hangingPunct="1">
              <a:buFontTx/>
              <a:buNone/>
            </a:pPr>
            <a:endParaRPr lang="ru-RU" alt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Основной источник гражданского права – Гражданский кодекс РФ (чч.1,2,3,4)</a:t>
            </a:r>
          </a:p>
        </p:txBody>
      </p:sp>
      <p:pic>
        <p:nvPicPr>
          <p:cNvPr id="6148" name="Picture 4" descr="92538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0"/>
            <a:ext cx="32766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368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587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3. Опека и попечительство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Опека и попечительство (ст. 31- 41 Гражданского кодекса РФ)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Опека</a:t>
            </a:r>
            <a:r>
              <a:rPr lang="ru-RU" dirty="0" smtClean="0"/>
              <a:t> устанавливается над: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Малолетними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Недееспособными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Опекун совершает от имени и в интересах опекаемых все  сделки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Попечительство</a:t>
            </a:r>
            <a:r>
              <a:rPr lang="ru-RU" dirty="0" smtClean="0"/>
              <a:t> устанавливается над: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Несовершеннолетними от 14-18 лет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На ограниченно дееспособными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Попечитель только лишь дает сое согласие на совершение подопечным сделок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176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58800"/>
            <a:ext cx="10515600" cy="254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4.  Статья 19. Имя гражданина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740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 algn="just">
              <a:buNone/>
            </a:pPr>
            <a:r>
              <a:rPr lang="ru-RU" dirty="0"/>
              <a:t>1. Гражданин приобретает и осуществляет права и обязанности под своим именем, включающим </a:t>
            </a:r>
            <a:endParaRPr lang="ru-RU" dirty="0" smtClean="0"/>
          </a:p>
          <a:p>
            <a:pPr algn="just"/>
            <a:r>
              <a:rPr lang="ru-RU" dirty="0" smtClean="0"/>
              <a:t>фамилию </a:t>
            </a:r>
            <a:r>
              <a:rPr lang="ru-RU" dirty="0"/>
              <a:t>и </a:t>
            </a:r>
            <a:endParaRPr lang="ru-RU" dirty="0" smtClean="0"/>
          </a:p>
          <a:p>
            <a:pPr algn="just"/>
            <a:r>
              <a:rPr lang="ru-RU" dirty="0" smtClean="0"/>
              <a:t>собственно </a:t>
            </a:r>
            <a:r>
              <a:rPr lang="ru-RU" dirty="0"/>
              <a:t>имя, </a:t>
            </a:r>
            <a:endParaRPr lang="ru-RU" dirty="0" smtClean="0"/>
          </a:p>
          <a:p>
            <a:pPr algn="just"/>
            <a:r>
              <a:rPr lang="ru-RU" dirty="0" smtClean="0"/>
              <a:t>а </a:t>
            </a:r>
            <a:r>
              <a:rPr lang="ru-RU" dirty="0"/>
              <a:t>также отчество, если иное не вытекает из закона или национального обычая.</a:t>
            </a:r>
          </a:p>
          <a:p>
            <a:pPr marL="0" indent="0" algn="just">
              <a:buNone/>
            </a:pPr>
            <a:r>
              <a:rPr lang="ru-RU" dirty="0" smtClean="0"/>
              <a:t>2</a:t>
            </a:r>
            <a:r>
              <a:rPr lang="ru-RU" dirty="0"/>
              <a:t>. Гражданин вправе переменить свое имя в порядке, установленном законом. Перемена гражданином имени не является основанием для прекращения или изменения его прав и обязанностей, приобретенных под прежним именем.</a:t>
            </a:r>
          </a:p>
          <a:p>
            <a:pPr marL="0" indent="0" algn="just">
              <a:buNone/>
            </a:pPr>
            <a:r>
              <a:rPr lang="ru-RU" dirty="0" smtClean="0"/>
              <a:t>3</a:t>
            </a:r>
            <a:r>
              <a:rPr lang="ru-RU" dirty="0"/>
              <a:t>. Имя, полученное гражданином при рождении, а также перемена имени подлежат регистрации в порядке, установленном для регистрации актов гражданского состояния.</a:t>
            </a:r>
          </a:p>
          <a:p>
            <a:pPr marL="0" indent="0" algn="just">
              <a:buNone/>
            </a:pPr>
            <a:r>
              <a:rPr lang="ru-RU" dirty="0"/>
              <a:t>4. Приобретение прав и обязанностей под именем другого лица не допускается.</a:t>
            </a:r>
          </a:p>
          <a:p>
            <a:pPr marL="0" indent="0" algn="just">
              <a:buNone/>
            </a:pPr>
            <a:r>
              <a:rPr lang="ru-RU" dirty="0" smtClean="0"/>
              <a:t>5</a:t>
            </a:r>
            <a:r>
              <a:rPr lang="ru-RU" dirty="0"/>
              <a:t>. Вред, причиненный гражданину в результате нарушения его права на имя или псевдоним, подлежит </a:t>
            </a:r>
            <a:r>
              <a:rPr lang="ru-RU" dirty="0" smtClean="0"/>
              <a:t>возмещению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8969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07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b="1" dirty="0">
                <a:latin typeface="Arial" panose="020B0604020202020204" pitchFamily="34" charset="0"/>
              </a:rPr>
              <a:t>Статья 20. Место жительства </a:t>
            </a:r>
            <a:r>
              <a:rPr lang="ru-RU" b="1" dirty="0" smtClean="0">
                <a:latin typeface="Arial" panose="020B0604020202020204" pitchFamily="34" charset="0"/>
              </a:rPr>
              <a:t>гражданина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pPr indent="342900" algn="just"/>
            <a:r>
              <a:rPr lang="ru-RU" dirty="0">
                <a:latin typeface="Times New Roman" panose="02020603050405020304" pitchFamily="18" charset="0"/>
              </a:rPr>
              <a:t>1. Местом жительства признается место, где гражданин постоянно или преимущественно проживает. Гражданин, сообщивший кредиторам, а также другим лицам сведения об ином месте своего жительства, несет риск вызванных этим последствий.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pPr indent="0" algn="just">
              <a:buNone/>
            </a:pPr>
            <a:endParaRPr lang="ru-RU" dirty="0" smtClean="0">
              <a:latin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ru-RU" dirty="0" smtClean="0">
                <a:latin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</a:rPr>
              <a:t>. Местом жительства несовершеннолетних, не достигших четырнадцати лет, или граждан, находящихся под опекой, признается место жительства их законных представителей - родителей, усыновителей или опекунов.</a:t>
            </a:r>
            <a:endParaRPr lang="ru-RU" sz="2000" b="0" dirty="0" smtClean="0">
              <a:effectLst/>
              <a:latin typeface="Verdan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14838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1075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1000"/>
              </a:spcBef>
            </a:pPr>
            <a:r>
              <a:rPr lang="ru-RU" sz="36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5. </a:t>
            </a:r>
            <a:r>
              <a:rPr lang="ru-RU" sz="3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Безвестное отсутствие. Объявление гражданина умершим.</a:t>
            </a:r>
            <a:r>
              <a:rPr lang="ru-RU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1100"/>
            <a:ext cx="10515600" cy="5308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Статья 42. Признание гражданина безвестно </a:t>
            </a:r>
            <a:r>
              <a:rPr lang="ru-RU" b="1" dirty="0" smtClean="0"/>
              <a:t>отсутствующим</a:t>
            </a:r>
            <a:endParaRPr lang="ru-RU" dirty="0"/>
          </a:p>
          <a:p>
            <a:pPr algn="just"/>
            <a:r>
              <a:rPr lang="ru-RU" dirty="0"/>
              <a:t>Гражданин может быть по заявлению заинтересованных лиц признан судом безвестно отсутствующим, если в </a:t>
            </a:r>
            <a:r>
              <a:rPr lang="ru-RU" b="1" dirty="0"/>
              <a:t>течение года </a:t>
            </a:r>
            <a:r>
              <a:rPr lang="ru-RU" dirty="0"/>
              <a:t>в месте его жительства нет сведений о месте его пребывания.</a:t>
            </a:r>
          </a:p>
          <a:p>
            <a:pPr marL="0" indent="0" algn="just">
              <a:buNone/>
            </a:pPr>
            <a:r>
              <a:rPr lang="ru-RU" b="1" dirty="0"/>
              <a:t>Статья 45. Объявление гражданина </a:t>
            </a:r>
            <a:r>
              <a:rPr lang="ru-RU" b="1" dirty="0" smtClean="0"/>
              <a:t>умершим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1. Гражданин может быть объявлен судом умершим, если в месте его жительства нет сведений о месте его пребывания в течение пяти лет, а если он пропал без вести при обстоятельствах, угрожавших смертью или дающих основание предполагать его гибель от определенного несчастного случая, - в течение шести месяцев.</a:t>
            </a:r>
          </a:p>
          <a:p>
            <a:pPr algn="just"/>
            <a:r>
              <a:rPr lang="ru-RU" dirty="0"/>
              <a:t>2. Военнослужащий или иной гражданин, пропавший без вести в связи с военными действиями, может быть объявлен судом умершим не ранее чем по истечении двух лет со дня окончания военных действий.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895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476672"/>
            <a:ext cx="8229600" cy="1370416"/>
          </a:xfrm>
        </p:spPr>
        <p:txBody>
          <a:bodyPr>
            <a:normAutofit/>
          </a:bodyPr>
          <a:lstStyle/>
          <a:p>
            <a:r>
              <a:rPr lang="ru-RU" b="1" dirty="0"/>
              <a:t>6</a:t>
            </a:r>
            <a:r>
              <a:rPr lang="ru-RU" b="1" dirty="0" smtClean="0"/>
              <a:t>.Понятие и признаки юридического лица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0700" y="1700808"/>
            <a:ext cx="10960100" cy="48142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ru-RU" dirty="0" smtClean="0"/>
          </a:p>
          <a:p>
            <a:pPr algn="just"/>
            <a:r>
              <a:rPr lang="ru-RU" sz="3600" dirty="0" smtClean="0"/>
              <a:t>Юридическим лицом признается организация, которая имеет обособленное имущество и отвечает им по своим обязательствам, может от своего имени приобретать и осуществлять гражданские права и нести гражданские обязанности, быть истцом и ответчиком в суде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80372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60648"/>
            <a:ext cx="8229600" cy="2160240"/>
          </a:xfrm>
        </p:spPr>
        <p:txBody>
          <a:bodyPr>
            <a:normAutofit/>
          </a:bodyPr>
          <a:lstStyle/>
          <a:p>
            <a:r>
              <a:rPr lang="ru-RU" dirty="0" smtClean="0"/>
              <a:t>Материальные признаки юридического лица: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217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1)  внутреннее организационное единство и внешняя автономия.</a:t>
            </a:r>
          </a:p>
          <a:p>
            <a:r>
              <a:rPr lang="ru-RU" dirty="0" smtClean="0"/>
              <a:t>2) экономическое единство и обособленность имущества.</a:t>
            </a:r>
          </a:p>
          <a:p>
            <a:r>
              <a:rPr lang="ru-RU" dirty="0" smtClean="0"/>
              <a:t>3) руководящее единство выражается в том, что каждое юридическое лицо имеет один руководящий (высший) орган (не может быть двоевластия).</a:t>
            </a:r>
          </a:p>
          <a:p>
            <a:r>
              <a:rPr lang="ru-RU" dirty="0" smtClean="0"/>
              <a:t>4) функциональное единство выражается в том, что каждое структурное подразделение и каждый орган выполняют специфическую функцию.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6399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60648"/>
            <a:ext cx="8229600" cy="2160240"/>
          </a:xfrm>
        </p:spPr>
        <p:txBody>
          <a:bodyPr>
            <a:normAutofit/>
          </a:bodyPr>
          <a:lstStyle/>
          <a:p>
            <a:r>
              <a:rPr lang="ru-RU" dirty="0" smtClean="0"/>
              <a:t>Правовые признаки юридического лица: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1) законность образования юридического лица.</a:t>
            </a:r>
          </a:p>
          <a:p>
            <a:r>
              <a:rPr lang="ru-RU" dirty="0" smtClean="0"/>
              <a:t>2) способность организации от своего имени участвовать в гражданских правоотношениях.</a:t>
            </a:r>
          </a:p>
          <a:p>
            <a:r>
              <a:rPr lang="ru-RU" dirty="0" smtClean="0"/>
              <a:t>3) способность нести самостоятельную имущественную ответственность.</a:t>
            </a:r>
          </a:p>
          <a:p>
            <a:r>
              <a:rPr lang="ru-RU" dirty="0" smtClean="0"/>
              <a:t>4) способность быть истцом и ответчиком в суде.</a:t>
            </a:r>
          </a:p>
          <a:p>
            <a:r>
              <a:rPr lang="ru-RU" dirty="0" smtClean="0"/>
              <a:t>5) наличие учредительных документов.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4232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404664"/>
            <a:ext cx="8229600" cy="1442424"/>
          </a:xfrm>
        </p:spPr>
        <p:txBody>
          <a:bodyPr>
            <a:normAutofit/>
          </a:bodyPr>
          <a:lstStyle/>
          <a:p>
            <a:r>
              <a:rPr lang="ru-RU" dirty="0" smtClean="0"/>
              <a:t>Образование юридического лица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3600" dirty="0" smtClean="0"/>
              <a:t>Правоспособность юридического лица возникает с момента внесения в ЕГРЮЛ сведений о его создании и прекращается в момент внесения в указанный реестр сведений о его прекращении.</a:t>
            </a:r>
          </a:p>
          <a:p>
            <a:pPr algn="just"/>
            <a:endParaRPr lang="ru-RU" sz="3600" dirty="0"/>
          </a:p>
          <a:p>
            <a:pPr algn="just"/>
            <a:r>
              <a:rPr lang="ru-RU" sz="3600" dirty="0" smtClean="0"/>
              <a:t>ЕГРЮЛ – единый государственный реестр юридических лиц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31565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476672"/>
            <a:ext cx="8229600" cy="1370416"/>
          </a:xfrm>
        </p:spPr>
        <p:txBody>
          <a:bodyPr>
            <a:normAutofit/>
          </a:bodyPr>
          <a:lstStyle/>
          <a:p>
            <a:r>
              <a:rPr lang="ru-RU" dirty="0" smtClean="0"/>
              <a:t> Виды юридических лиц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06500" y="1196752"/>
            <a:ext cx="9880600" cy="54961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По целям деятельности юридические лица делятся на </a:t>
            </a:r>
            <a:r>
              <a:rPr lang="ru-RU" u="sng" dirty="0" smtClean="0"/>
              <a:t>коммерческие и некоммерческие </a:t>
            </a:r>
          </a:p>
          <a:p>
            <a:pPr marL="0" indent="0">
              <a:buNone/>
            </a:pPr>
            <a:r>
              <a:rPr lang="ru-RU" b="1" dirty="0" smtClean="0"/>
              <a:t>Коммерческие</a:t>
            </a:r>
            <a:r>
              <a:rPr lang="ru-RU" dirty="0" smtClean="0"/>
              <a:t>:</a:t>
            </a:r>
          </a:p>
          <a:p>
            <a:r>
              <a:rPr lang="ru-RU" dirty="0" smtClean="0"/>
              <a:t>хозяйственные товарищества</a:t>
            </a:r>
          </a:p>
          <a:p>
            <a:r>
              <a:rPr lang="ru-RU" dirty="0" smtClean="0"/>
              <a:t>хозяйственные общества</a:t>
            </a:r>
          </a:p>
          <a:p>
            <a:r>
              <a:rPr lang="ru-RU" dirty="0" smtClean="0"/>
              <a:t> крестьянские (фермерские) хозяйства</a:t>
            </a:r>
          </a:p>
          <a:p>
            <a:r>
              <a:rPr lang="ru-RU" dirty="0" smtClean="0"/>
              <a:t>хозяйственные партнерства</a:t>
            </a:r>
          </a:p>
          <a:p>
            <a:r>
              <a:rPr lang="ru-RU" dirty="0" smtClean="0"/>
              <a:t> производственные кооперативы</a:t>
            </a:r>
          </a:p>
          <a:p>
            <a:r>
              <a:rPr lang="ru-RU" dirty="0" smtClean="0"/>
              <a:t>государственные и муниципальные унитарные предприятия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5447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36600" y="188640"/>
            <a:ext cx="10934700" cy="64807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Некоммерческие</a:t>
            </a:r>
            <a:r>
              <a:rPr lang="ru-RU" dirty="0" smtClean="0"/>
              <a:t>:</a:t>
            </a:r>
          </a:p>
          <a:p>
            <a:pPr algn="just"/>
            <a:r>
              <a:rPr lang="ru-RU" sz="3600" dirty="0" smtClean="0"/>
              <a:t>потребительские кооперативы (жилищные, жилищно-строительные и гаражные кооперативы, садоводческие, огороднические и дачные потребительские кооперативы</a:t>
            </a:r>
            <a:r>
              <a:rPr lang="ru-RU" sz="3600" dirty="0"/>
              <a:t> </a:t>
            </a:r>
            <a:r>
              <a:rPr lang="ru-RU" sz="3600" dirty="0" smtClean="0"/>
              <a:t>и др.);</a:t>
            </a:r>
          </a:p>
          <a:p>
            <a:pPr algn="just"/>
            <a:r>
              <a:rPr lang="ru-RU" sz="3600" dirty="0" smtClean="0"/>
              <a:t>общественные организации, в том числе политические партии, общественные движения;</a:t>
            </a:r>
          </a:p>
          <a:p>
            <a:pPr algn="just"/>
            <a:r>
              <a:rPr lang="ru-RU" sz="3600" dirty="0" smtClean="0"/>
              <a:t>ассоциации (союзы), (некоммерческие партнерства, саморегулируемые организации, торгово-промышленные, нотариальные палаты и др.);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32592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4274" name="Picture 2" descr="https://psyera.ru/sites/default/files/images/Psylead/2019_08/deof_21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400" y="673100"/>
            <a:ext cx="9055478" cy="699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7543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91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492" y="498475"/>
            <a:ext cx="10205357" cy="6106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417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11404600" cy="64087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товарищества собственников недвижимости, к которым относятся в том числе товарищества собственников жилья;</a:t>
            </a:r>
          </a:p>
          <a:p>
            <a:r>
              <a:rPr lang="ru-RU" dirty="0" smtClean="0"/>
              <a:t>казачьи общества, внесенных в государственный реестр казачьих обществ в Российской Федерации; </a:t>
            </a:r>
          </a:p>
          <a:p>
            <a:r>
              <a:rPr lang="ru-RU" dirty="0" smtClean="0"/>
              <a:t>общины коренных малочисленных народов Российской Федерации;</a:t>
            </a:r>
          </a:p>
          <a:p>
            <a:r>
              <a:rPr lang="ru-RU" dirty="0" smtClean="0"/>
              <a:t>фонды, к которым относятся в том числе общественные и благотворительные фонды;</a:t>
            </a:r>
          </a:p>
          <a:p>
            <a:r>
              <a:rPr lang="ru-RU" dirty="0" smtClean="0"/>
              <a:t>учреждения, к которым относятся государственные учреждения (в том числе государственные академии наук), муниципальные учреждения и частные (в том числе общественные) учреждения;</a:t>
            </a:r>
          </a:p>
          <a:p>
            <a:r>
              <a:rPr lang="ru-RU" dirty="0" smtClean="0"/>
              <a:t>автономные некоммерческие организации; </a:t>
            </a:r>
          </a:p>
          <a:p>
            <a:r>
              <a:rPr lang="ru-RU" dirty="0" smtClean="0"/>
              <a:t>религиозные организации;</a:t>
            </a:r>
          </a:p>
          <a:p>
            <a:r>
              <a:rPr lang="ru-RU" dirty="0" smtClean="0"/>
              <a:t> публично-правовые компании;</a:t>
            </a:r>
          </a:p>
          <a:p>
            <a:r>
              <a:rPr lang="ru-RU" dirty="0" smtClean="0"/>
              <a:t> адвокатские палаты;</a:t>
            </a:r>
          </a:p>
          <a:p>
            <a:r>
              <a:rPr lang="ru-RU" dirty="0" smtClean="0"/>
              <a:t>адвокатские образования (являющиеся юридическими лицами).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8517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333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4600" y="365126"/>
            <a:ext cx="9270999" cy="614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431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spravochnick.ru/assets/files/articles/pravo7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114300"/>
            <a:ext cx="107188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8952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10515600" cy="1092200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Понятие гражданской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правосубъектности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Правоспособность. Дееспособность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51181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4000" dirty="0" smtClean="0"/>
              <a:t>Физические лица:</a:t>
            </a:r>
          </a:p>
          <a:p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. Граждане Российской Федерации;</a:t>
            </a:r>
            <a:endParaRPr lang="ru-RU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2. Иностранные граждане;</a:t>
            </a:r>
            <a:endParaRPr lang="ru-RU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3. Лица без гражданства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Правосубъектность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определяет, какими качествами должны обладать субъекты правового регулирования для того, чтобы иметь права и нести обязанность в соответствующей области права.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939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11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4900"/>
            <a:ext cx="10515600" cy="50720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3600" dirty="0" smtClean="0"/>
              <a:t>Гражданская </a:t>
            </a:r>
            <a:r>
              <a:rPr lang="ru-RU" sz="3600" dirty="0" err="1" smtClean="0"/>
              <a:t>правосубъектность</a:t>
            </a:r>
            <a:r>
              <a:rPr lang="ru-RU" sz="3600" dirty="0" smtClean="0"/>
              <a:t>  включает:</a:t>
            </a:r>
          </a:p>
          <a:p>
            <a:r>
              <a:rPr lang="ru-RU" sz="3600" dirty="0"/>
              <a:t>правоспособность – т.е. способность иметь права и нести обязанность с момента рождения и до смерти</a:t>
            </a:r>
            <a:r>
              <a:rPr lang="ru-RU" sz="3600" dirty="0" smtClean="0"/>
              <a:t>;</a:t>
            </a:r>
          </a:p>
          <a:p>
            <a:r>
              <a:rPr lang="ru-RU" sz="3600" dirty="0" smtClean="0"/>
              <a:t> </a:t>
            </a:r>
            <a:r>
              <a:rPr lang="ru-RU" sz="3600" dirty="0"/>
              <a:t>дееспособность – способность своими делами приобретать и осуществлять гражданские права, создавать для себя гражданские обязанности и исполнять их. </a:t>
            </a:r>
          </a:p>
        </p:txBody>
      </p:sp>
    </p:spTree>
    <p:extLst>
      <p:ext uri="{BB962C8B-B14F-4D97-AF65-F5344CB8AC3E}">
        <p14:creationId xmlns:p14="http://schemas.microsoft.com/office/powerpoint/2010/main" val="3235588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11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9500"/>
            <a:ext cx="10515600" cy="5097463"/>
          </a:xfrm>
        </p:spPr>
        <p:txBody>
          <a:bodyPr/>
          <a:lstStyle/>
          <a:p>
            <a:pPr algn="just"/>
            <a:r>
              <a:rPr lang="ru-RU" sz="4000" dirty="0" err="1"/>
              <a:t>Правосубъектность</a:t>
            </a:r>
            <a:r>
              <a:rPr lang="ru-RU" sz="4000" dirty="0"/>
              <a:t> – абстрактная категория. Это обобщенная </a:t>
            </a:r>
            <a:r>
              <a:rPr lang="ru-RU" sz="4000" dirty="0" smtClean="0"/>
              <a:t>возможность </a:t>
            </a:r>
            <a:r>
              <a:rPr lang="ru-RU" sz="4000" dirty="0" err="1" smtClean="0"/>
              <a:t>правообладания</a:t>
            </a:r>
            <a:r>
              <a:rPr lang="ru-RU" sz="4000" dirty="0"/>
              <a:t>, которая не есть набор определенных субъективных прав. Это не статичная, и не динамическая категория. Это признаваемая в равной мере за всеми лицами максимально полная, суммарно выраженная возможность </a:t>
            </a:r>
            <a:r>
              <a:rPr lang="ru-RU" sz="4000" dirty="0" err="1"/>
              <a:t>правообладания</a:t>
            </a:r>
            <a:r>
              <a:rPr lang="ru-RU" sz="4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376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5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36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Возможны </a:t>
            </a:r>
            <a:r>
              <a:rPr lang="ru-RU" sz="3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ограничения </a:t>
            </a:r>
            <a:r>
              <a:rPr lang="ru-RU" sz="36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правосубъектности</a:t>
            </a:r>
            <a:r>
              <a:rPr lang="ru-RU" sz="3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36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Заболевание гражданина (не могут контролировать свои действия);</a:t>
            </a:r>
            <a:endParaRPr lang="ru-RU" sz="36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Санкция за совершенное преступление.</a:t>
            </a:r>
            <a:endParaRPr lang="ru-RU" sz="3600" dirty="0" smtClean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196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1196</Words>
  <Application>Microsoft Office PowerPoint</Application>
  <PresentationFormat>Произвольный</PresentationFormat>
  <Paragraphs>143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Презентация PowerPoint</vt:lpstr>
      <vt:lpstr>Гражданское право</vt:lpstr>
      <vt:lpstr>Презентация PowerPoint</vt:lpstr>
      <vt:lpstr>Презентация PowerPoint</vt:lpstr>
      <vt:lpstr>Презентация PowerPoint</vt:lpstr>
      <vt:lpstr> 2. Понятие гражданской правосубъектности. Правоспособность. Дееспособность </vt:lpstr>
      <vt:lpstr>Презентация PowerPoint</vt:lpstr>
      <vt:lpstr>Презентация PowerPoint</vt:lpstr>
      <vt:lpstr>Презентация PowerPoint</vt:lpstr>
      <vt:lpstr> Правоспособность граждан. </vt:lpstr>
      <vt:lpstr>Содержание правоспособности граждан (ст.18 ГК РФ) </vt:lpstr>
      <vt:lpstr> Дееспособность граждан (ст.21 ГК РФ)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Ограничение дееспособности гражданина   </vt:lpstr>
      <vt:lpstr>Презентация PowerPoint</vt:lpstr>
      <vt:lpstr>3. Опека и попечительство</vt:lpstr>
      <vt:lpstr>4.  Статья 19. Имя гражданина </vt:lpstr>
      <vt:lpstr>Презентация PowerPoint</vt:lpstr>
      <vt:lpstr>5. Безвестное отсутствие. Объявление гражданина умершим. </vt:lpstr>
      <vt:lpstr>6.Понятие и признаки юридического лица</vt:lpstr>
      <vt:lpstr>Материальные признаки юридического лица: </vt:lpstr>
      <vt:lpstr>Правовые признаки юридического лица: </vt:lpstr>
      <vt:lpstr>Образование юридического лица</vt:lpstr>
      <vt:lpstr> Виды юридических лиц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Граждане (физические лица) как субъекты гражданских правоотношений</dc:title>
  <dc:creator>admin</dc:creator>
  <cp:lastModifiedBy>User</cp:lastModifiedBy>
  <cp:revision>14</cp:revision>
  <dcterms:created xsi:type="dcterms:W3CDTF">2019-02-12T06:05:07Z</dcterms:created>
  <dcterms:modified xsi:type="dcterms:W3CDTF">2021-09-27T07:52:03Z</dcterms:modified>
</cp:coreProperties>
</file>